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3" r:id="rId6"/>
    <p:sldId id="260" r:id="rId7"/>
    <p:sldId id="262" r:id="rId8"/>
    <p:sldId id="261"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p:restoredTop sz="93609"/>
  </p:normalViewPr>
  <p:slideViewPr>
    <p:cSldViewPr snapToGrid="0" snapToObjects="1">
      <p:cViewPr>
        <p:scale>
          <a:sx n="90" d="100"/>
          <a:sy n="90" d="100"/>
        </p:scale>
        <p:origin x="1832"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C7D449-186A-FF48-B48A-FA4D5C6DF503}" type="datetimeFigureOut">
              <a:rPr lang="en-US" smtClean="0"/>
              <a:t>9/3/17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3C6A7-4741-574E-B825-ACAB4F8AE9EC}" type="slidenum">
              <a:rPr lang="en-US" smtClean="0"/>
              <a:t>‹#›</a:t>
            </a:fld>
            <a:endParaRPr lang="en-US"/>
          </a:p>
        </p:txBody>
      </p:sp>
    </p:spTree>
    <p:extLst>
      <p:ext uri="{BB962C8B-B14F-4D97-AF65-F5344CB8AC3E}">
        <p14:creationId xmlns:p14="http://schemas.microsoft.com/office/powerpoint/2010/main" val="94384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2C6F85-3B2A-7F4A-9B36-D2E5659D40CF}"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6D08D-6A6F-EF46-8B2F-6E726AD66FE4}" type="slidenum">
              <a:rPr lang="en-US" smtClean="0"/>
              <a:t>‹#›</a:t>
            </a:fld>
            <a:endParaRPr lang="en-US"/>
          </a:p>
        </p:txBody>
      </p:sp>
    </p:spTree>
    <p:extLst>
      <p:ext uri="{BB962C8B-B14F-4D97-AF65-F5344CB8AC3E}">
        <p14:creationId xmlns:p14="http://schemas.microsoft.com/office/powerpoint/2010/main" val="115156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C6F85-3B2A-7F4A-9B36-D2E5659D40CF}"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6D08D-6A6F-EF46-8B2F-6E726AD66FE4}" type="slidenum">
              <a:rPr lang="en-US" smtClean="0"/>
              <a:t>‹#›</a:t>
            </a:fld>
            <a:endParaRPr lang="en-US"/>
          </a:p>
        </p:txBody>
      </p:sp>
    </p:spTree>
    <p:extLst>
      <p:ext uri="{BB962C8B-B14F-4D97-AF65-F5344CB8AC3E}">
        <p14:creationId xmlns:p14="http://schemas.microsoft.com/office/powerpoint/2010/main" val="141466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C6F85-3B2A-7F4A-9B36-D2E5659D40CF}"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6D08D-6A6F-EF46-8B2F-6E726AD66FE4}" type="slidenum">
              <a:rPr lang="en-US" smtClean="0"/>
              <a:t>‹#›</a:t>
            </a:fld>
            <a:endParaRPr lang="en-US"/>
          </a:p>
        </p:txBody>
      </p:sp>
    </p:spTree>
    <p:extLst>
      <p:ext uri="{BB962C8B-B14F-4D97-AF65-F5344CB8AC3E}">
        <p14:creationId xmlns:p14="http://schemas.microsoft.com/office/powerpoint/2010/main" val="1488089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2C6F85-3B2A-7F4A-9B36-D2E5659D40CF}"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6D08D-6A6F-EF46-8B2F-6E726AD66FE4}" type="slidenum">
              <a:rPr lang="en-US" smtClean="0"/>
              <a:t>‹#›</a:t>
            </a:fld>
            <a:endParaRPr lang="en-US"/>
          </a:p>
        </p:txBody>
      </p:sp>
    </p:spTree>
    <p:extLst>
      <p:ext uri="{BB962C8B-B14F-4D97-AF65-F5344CB8AC3E}">
        <p14:creationId xmlns:p14="http://schemas.microsoft.com/office/powerpoint/2010/main" val="1173201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2C6F85-3B2A-7F4A-9B36-D2E5659D40CF}" type="datetimeFigureOut">
              <a:rPr lang="en-US" smtClean="0"/>
              <a:t>9/3/17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E6D08D-6A6F-EF46-8B2F-6E726AD66FE4}" type="slidenum">
              <a:rPr lang="en-US" smtClean="0"/>
              <a:t>‹#›</a:t>
            </a:fld>
            <a:endParaRPr lang="en-US"/>
          </a:p>
        </p:txBody>
      </p:sp>
    </p:spTree>
    <p:extLst>
      <p:ext uri="{BB962C8B-B14F-4D97-AF65-F5344CB8AC3E}">
        <p14:creationId xmlns:p14="http://schemas.microsoft.com/office/powerpoint/2010/main" val="1945927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2C6F85-3B2A-7F4A-9B36-D2E5659D40CF}" type="datetimeFigureOut">
              <a:rPr lang="en-US" smtClean="0"/>
              <a:t>9/3/17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E6D08D-6A6F-EF46-8B2F-6E726AD66FE4}" type="slidenum">
              <a:rPr lang="en-US" smtClean="0"/>
              <a:t>‹#›</a:t>
            </a:fld>
            <a:endParaRPr lang="en-US"/>
          </a:p>
        </p:txBody>
      </p:sp>
    </p:spTree>
    <p:extLst>
      <p:ext uri="{BB962C8B-B14F-4D97-AF65-F5344CB8AC3E}">
        <p14:creationId xmlns:p14="http://schemas.microsoft.com/office/powerpoint/2010/main" val="1183334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2C6F85-3B2A-7F4A-9B36-D2E5659D40CF}" type="datetimeFigureOut">
              <a:rPr lang="en-US" smtClean="0"/>
              <a:t>9/3/17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E6D08D-6A6F-EF46-8B2F-6E726AD66FE4}" type="slidenum">
              <a:rPr lang="en-US" smtClean="0"/>
              <a:t>‹#›</a:t>
            </a:fld>
            <a:endParaRPr lang="en-US"/>
          </a:p>
        </p:txBody>
      </p:sp>
    </p:spTree>
    <p:extLst>
      <p:ext uri="{BB962C8B-B14F-4D97-AF65-F5344CB8AC3E}">
        <p14:creationId xmlns:p14="http://schemas.microsoft.com/office/powerpoint/2010/main" val="46520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2C6F85-3B2A-7F4A-9B36-D2E5659D40CF}" type="datetimeFigureOut">
              <a:rPr lang="en-US" smtClean="0"/>
              <a:t>9/3/17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E6D08D-6A6F-EF46-8B2F-6E726AD66FE4}" type="slidenum">
              <a:rPr lang="en-US" smtClean="0"/>
              <a:t>‹#›</a:t>
            </a:fld>
            <a:endParaRPr lang="en-US"/>
          </a:p>
        </p:txBody>
      </p:sp>
    </p:spTree>
    <p:extLst>
      <p:ext uri="{BB962C8B-B14F-4D97-AF65-F5344CB8AC3E}">
        <p14:creationId xmlns:p14="http://schemas.microsoft.com/office/powerpoint/2010/main" val="1878414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2C6F85-3B2A-7F4A-9B36-D2E5659D40CF}" type="datetimeFigureOut">
              <a:rPr lang="en-US" smtClean="0"/>
              <a:t>9/3/17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E6D08D-6A6F-EF46-8B2F-6E726AD66FE4}" type="slidenum">
              <a:rPr lang="en-US" smtClean="0"/>
              <a:t>‹#›</a:t>
            </a:fld>
            <a:endParaRPr lang="en-US"/>
          </a:p>
        </p:txBody>
      </p:sp>
    </p:spTree>
    <p:extLst>
      <p:ext uri="{BB962C8B-B14F-4D97-AF65-F5344CB8AC3E}">
        <p14:creationId xmlns:p14="http://schemas.microsoft.com/office/powerpoint/2010/main" val="347104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C6F85-3B2A-7F4A-9B36-D2E5659D40CF}" type="datetimeFigureOut">
              <a:rPr lang="en-US" smtClean="0"/>
              <a:t>9/3/17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E6D08D-6A6F-EF46-8B2F-6E726AD66FE4}" type="slidenum">
              <a:rPr lang="en-US" smtClean="0"/>
              <a:t>‹#›</a:t>
            </a:fld>
            <a:endParaRPr lang="en-US"/>
          </a:p>
        </p:txBody>
      </p:sp>
    </p:spTree>
    <p:extLst>
      <p:ext uri="{BB962C8B-B14F-4D97-AF65-F5344CB8AC3E}">
        <p14:creationId xmlns:p14="http://schemas.microsoft.com/office/powerpoint/2010/main" val="1216300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2C6F85-3B2A-7F4A-9B36-D2E5659D40CF}" type="datetimeFigureOut">
              <a:rPr lang="en-US" smtClean="0"/>
              <a:t>9/3/17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E6D08D-6A6F-EF46-8B2F-6E726AD66FE4}" type="slidenum">
              <a:rPr lang="en-US" smtClean="0"/>
              <a:t>‹#›</a:t>
            </a:fld>
            <a:endParaRPr lang="en-US"/>
          </a:p>
        </p:txBody>
      </p:sp>
    </p:spTree>
    <p:extLst>
      <p:ext uri="{BB962C8B-B14F-4D97-AF65-F5344CB8AC3E}">
        <p14:creationId xmlns:p14="http://schemas.microsoft.com/office/powerpoint/2010/main" val="4709282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C6F85-3B2A-7F4A-9B36-D2E5659D40CF}" type="datetimeFigureOut">
              <a:rPr lang="en-US" smtClean="0"/>
              <a:t>9/3/17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6D08D-6A6F-EF46-8B2F-6E726AD66FE4}" type="slidenum">
              <a:rPr lang="en-US" smtClean="0"/>
              <a:t>‹#›</a:t>
            </a:fld>
            <a:endParaRPr lang="en-US"/>
          </a:p>
        </p:txBody>
      </p:sp>
    </p:spTree>
    <p:extLst>
      <p:ext uri="{BB962C8B-B14F-4D97-AF65-F5344CB8AC3E}">
        <p14:creationId xmlns:p14="http://schemas.microsoft.com/office/powerpoint/2010/main" val="855893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png"/><Relationship Id="rId5" Type="http://schemas.openxmlformats.org/officeDocument/2006/relationships/image" Target="../media/image7.png"/><Relationship Id="rId1" Type="http://schemas.microsoft.com/office/2007/relationships/media" Target="../media/media1.mov"/><Relationship Id="rId2" Type="http://schemas.openxmlformats.org/officeDocument/2006/relationships/video" Target="../media/media1.mo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1921267" y="966788"/>
            <a:ext cx="8373439" cy="4462760"/>
          </a:xfrm>
          <a:prstGeom prst="rect">
            <a:avLst/>
          </a:prstGeom>
        </p:spPr>
        <p:txBody>
          <a:bodyPr wrap="square">
            <a:spAutoFit/>
          </a:bodyPr>
          <a:lstStyle/>
          <a:p>
            <a:pPr algn="ctr">
              <a:spcAft>
                <a:spcPts val="0"/>
              </a:spcAft>
            </a:pPr>
            <a:r>
              <a:rPr lang="en-AU" sz="3200" b="1" dirty="0" smtClean="0">
                <a:effectLst/>
                <a:ea typeface="ＭＳ 明朝" charset="-128"/>
                <a:cs typeface="Times New Roman" charset="0"/>
              </a:rPr>
              <a:t>INSTRUCTIONS</a:t>
            </a:r>
            <a:endParaRPr lang="en-GB" sz="2800" dirty="0" smtClean="0">
              <a:effectLst/>
              <a:ea typeface="ＭＳ 明朝" charset="-128"/>
              <a:cs typeface="Times New Roman" charset="0"/>
            </a:endParaRPr>
          </a:p>
          <a:p>
            <a:pPr algn="ctr">
              <a:spcAft>
                <a:spcPts val="0"/>
              </a:spcAft>
            </a:pPr>
            <a:r>
              <a:rPr lang="en-AU" sz="3200" b="1" dirty="0" smtClean="0">
                <a:effectLst/>
                <a:ea typeface="ＭＳ 明朝" charset="-128"/>
                <a:cs typeface="Times New Roman" charset="0"/>
              </a:rPr>
              <a:t>Knapsack Decision Task</a:t>
            </a:r>
            <a:endParaRPr lang="en-GB" sz="2800" dirty="0" smtClean="0">
              <a:effectLst/>
              <a:ea typeface="ＭＳ 明朝" charset="-128"/>
              <a:cs typeface="Times New Roman" charset="0"/>
            </a:endParaRPr>
          </a:p>
          <a:p>
            <a:pPr algn="ctr">
              <a:spcAft>
                <a:spcPts val="0"/>
              </a:spcAft>
            </a:pPr>
            <a:r>
              <a:rPr lang="en-AU" sz="2000" b="1" dirty="0" smtClean="0">
                <a:effectLst/>
                <a:ea typeface="ＭＳ 明朝" charset="-128"/>
                <a:cs typeface="Times New Roman" charset="0"/>
              </a:rPr>
              <a:t> </a:t>
            </a:r>
            <a:endParaRPr lang="en-GB" dirty="0" smtClean="0">
              <a:effectLst/>
              <a:ea typeface="ＭＳ 明朝" charset="-128"/>
              <a:cs typeface="Times New Roman" charset="0"/>
            </a:endParaRPr>
          </a:p>
          <a:p>
            <a:pPr algn="ctr">
              <a:spcAft>
                <a:spcPts val="0"/>
              </a:spcAft>
            </a:pPr>
            <a:r>
              <a:rPr lang="en-AU" sz="2000" b="1" dirty="0" smtClean="0">
                <a:effectLst/>
                <a:ea typeface="ＭＳ 明朝" charset="-128"/>
                <a:cs typeface="Times New Roman" charset="0"/>
              </a:rPr>
              <a:t> </a:t>
            </a:r>
            <a:endParaRPr lang="en-GB" dirty="0" smtClean="0">
              <a:effectLst/>
              <a:ea typeface="ＭＳ 明朝" charset="-128"/>
              <a:cs typeface="Times New Roman" charset="0"/>
            </a:endParaRPr>
          </a:p>
          <a:p>
            <a:pPr>
              <a:spcAft>
                <a:spcPts val="0"/>
              </a:spcAft>
            </a:pPr>
            <a:r>
              <a:rPr lang="en-AU" i="1" dirty="0" smtClean="0">
                <a:effectLst/>
                <a:ea typeface="ＭＳ 明朝" charset="-128"/>
                <a:cs typeface="Times New Roman" charset="0"/>
              </a:rPr>
              <a:t>Summary. </a:t>
            </a:r>
            <a:r>
              <a:rPr lang="en-AU" dirty="0" smtClean="0">
                <a:effectLst/>
                <a:ea typeface="ＭＳ 明朝" charset="-128"/>
                <a:cs typeface="Times New Roman" charset="0"/>
              </a:rPr>
              <a:t>You will be asked to solve </a:t>
            </a:r>
            <a:r>
              <a:rPr lang="en-AU" dirty="0" smtClean="0">
                <a:ea typeface="ＭＳ 明朝" charset="-128"/>
                <a:cs typeface="Times New Roman" charset="0"/>
              </a:rPr>
              <a:t>72</a:t>
            </a:r>
            <a:r>
              <a:rPr lang="en-AU" dirty="0" smtClean="0">
                <a:effectLst/>
                <a:ea typeface="ＭＳ 明朝" charset="-128"/>
                <a:cs typeface="Times New Roman" charset="0"/>
              </a:rPr>
              <a:t> </a:t>
            </a:r>
            <a:r>
              <a:rPr lang="en-AU" dirty="0" smtClean="0">
                <a:effectLst/>
                <a:ea typeface="ＭＳ 明朝" charset="-128"/>
                <a:cs typeface="Times New Roman" charset="0"/>
              </a:rPr>
              <a:t>instances of the so-called knapsack decision problem. The knapsack problem is a puzzle where a knapsack needs to be filled by selecting a number of items from a large set of items. The aim is to decide whether you</a:t>
            </a:r>
          </a:p>
          <a:p>
            <a:pPr>
              <a:spcAft>
                <a:spcPts val="0"/>
              </a:spcAft>
            </a:pPr>
            <a:r>
              <a:rPr lang="en-AU" dirty="0">
                <a:ea typeface="ＭＳ 明朝" charset="-128"/>
                <a:cs typeface="Times New Roman" charset="0"/>
              </a:rPr>
              <a:t>c</a:t>
            </a:r>
            <a:r>
              <a:rPr lang="en-AU" dirty="0" smtClean="0">
                <a:ea typeface="ＭＳ 明朝" charset="-128"/>
                <a:cs typeface="Times New Roman" charset="0"/>
              </a:rPr>
              <a:t>an find a set of items that fit into your knapsack</a:t>
            </a:r>
            <a:r>
              <a:rPr lang="en-AU" dirty="0" smtClean="0">
                <a:effectLst/>
                <a:ea typeface="ＭＳ 明朝" charset="-128"/>
                <a:cs typeface="Times New Roman" charset="0"/>
              </a:rPr>
              <a:t> (which has a weight constraint) and achieve (at least) a required total value. For every right answer you will </a:t>
            </a:r>
            <a:r>
              <a:rPr lang="en-AU" dirty="0" smtClean="0">
                <a:effectLst/>
                <a:ea typeface="ＭＳ 明朝" charset="-128"/>
                <a:cs typeface="Times New Roman" charset="0"/>
              </a:rPr>
              <a:t>receive $0.7.</a:t>
            </a:r>
            <a:endParaRPr lang="en-GB" dirty="0" smtClean="0">
              <a:effectLst/>
              <a:ea typeface="ＭＳ 明朝" charset="-128"/>
              <a:cs typeface="Times New Roman" charset="0"/>
            </a:endParaRPr>
          </a:p>
          <a:p>
            <a:pPr>
              <a:spcAft>
                <a:spcPts val="0"/>
              </a:spcAft>
            </a:pPr>
            <a:r>
              <a:rPr lang="en-AU" dirty="0" smtClean="0">
                <a:effectLst/>
                <a:ea typeface="ＭＳ 明朝" charset="-128"/>
                <a:cs typeface="Times New Roman" charset="0"/>
              </a:rPr>
              <a:t> </a:t>
            </a:r>
            <a:endParaRPr lang="en-GB" dirty="0" smtClean="0">
              <a:effectLst/>
              <a:ea typeface="ＭＳ 明朝" charset="-128"/>
              <a:cs typeface="Times New Roman" charset="0"/>
            </a:endParaRPr>
          </a:p>
          <a:p>
            <a:pPr>
              <a:spcAft>
                <a:spcPts val="0"/>
              </a:spcAft>
            </a:pPr>
            <a:r>
              <a:rPr lang="en-AU" i="1" dirty="0" smtClean="0">
                <a:effectLst/>
                <a:ea typeface="ＭＳ 明朝" charset="-128"/>
                <a:cs typeface="Times New Roman" charset="0"/>
              </a:rPr>
              <a:t>Background. </a:t>
            </a:r>
            <a:r>
              <a:rPr lang="en-AU" dirty="0" smtClean="0">
                <a:effectLst/>
                <a:ea typeface="ＭＳ 明朝" charset="-128"/>
                <a:cs typeface="Times New Roman" charset="0"/>
              </a:rPr>
              <a:t>This experiment is part of a study exploring human problem solving when problems are hard – even for modern computers. We hope not only to understand how humans approach such problems, but also to develop tools for improved human decision making.</a:t>
            </a:r>
            <a:endParaRPr lang="en-GB" dirty="0">
              <a:effectLst/>
              <a:ea typeface="ＭＳ 明朝" charset="-128"/>
              <a:cs typeface="Times New Roman" charset="0"/>
            </a:endParaRPr>
          </a:p>
        </p:txBody>
      </p:sp>
    </p:spTree>
    <p:extLst>
      <p:ext uri="{BB962C8B-B14F-4D97-AF65-F5344CB8AC3E}">
        <p14:creationId xmlns:p14="http://schemas.microsoft.com/office/powerpoint/2010/main" val="7323963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0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0757" y="1010389"/>
            <a:ext cx="1742302" cy="1651557"/>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18" y="2823548"/>
            <a:ext cx="1742302" cy="16238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4731" y="43934"/>
            <a:ext cx="11460731" cy="646331"/>
          </a:xfrm>
          <a:prstGeom prst="rect">
            <a:avLst/>
          </a:prstGeom>
        </p:spPr>
        <p:txBody>
          <a:bodyPr wrap="square">
            <a:spAutoFit/>
          </a:bodyPr>
          <a:lstStyle/>
          <a:p>
            <a:pPr lvl="0" algn="ctr"/>
            <a:r>
              <a:rPr lang="en-AU" sz="3600" b="1" dirty="0" smtClean="0"/>
              <a:t>The Task</a:t>
            </a:r>
            <a:endParaRPr lang="en-GB" sz="2800" dirty="0"/>
          </a:p>
        </p:txBody>
      </p:sp>
      <p:sp>
        <p:nvSpPr>
          <p:cNvPr id="6" name="Rectangle 5"/>
          <p:cNvSpPr/>
          <p:nvPr/>
        </p:nvSpPr>
        <p:spPr>
          <a:xfrm>
            <a:off x="92467" y="1030730"/>
            <a:ext cx="9863191" cy="1631216"/>
          </a:xfrm>
          <a:prstGeom prst="rect">
            <a:avLst/>
          </a:prstGeom>
        </p:spPr>
        <p:txBody>
          <a:bodyPr wrap="square">
            <a:spAutoFit/>
          </a:bodyPr>
          <a:lstStyle/>
          <a:p>
            <a:pPr algn="r">
              <a:spcAft>
                <a:spcPts val="0"/>
              </a:spcAft>
            </a:pPr>
            <a:r>
              <a:rPr lang="en-AU" sz="2000" dirty="0" smtClean="0">
                <a:effectLst/>
                <a:ea typeface="ＭＳ 明朝" charset="-128"/>
                <a:cs typeface="Times New Roman" charset="0"/>
              </a:rPr>
              <a:t>You will be asked to solve several instances of a computer game based on the </a:t>
            </a:r>
            <a:r>
              <a:rPr lang="en-AU" sz="2000" i="1" dirty="0" smtClean="0">
                <a:effectLst/>
                <a:ea typeface="ＭＳ 明朝" charset="-128"/>
                <a:cs typeface="Times New Roman" charset="0"/>
              </a:rPr>
              <a:t>knapsack decision problem</a:t>
            </a:r>
            <a:r>
              <a:rPr lang="en-AU" sz="2000" dirty="0" smtClean="0">
                <a:effectLst/>
                <a:ea typeface="ＭＳ 明朝" charset="-128"/>
                <a:cs typeface="Times New Roman" charset="0"/>
              </a:rPr>
              <a:t>. In each instance, several items will be displayed on the screen. Each item is made up of a dollar note and a weight. Inside each dollar note you will see the </a:t>
            </a:r>
            <a:r>
              <a:rPr lang="en-AU" sz="2000" i="1" dirty="0" smtClean="0">
                <a:effectLst/>
                <a:ea typeface="ＭＳ 明朝" charset="-128"/>
                <a:cs typeface="Times New Roman" charset="0"/>
              </a:rPr>
              <a:t>value </a:t>
            </a:r>
            <a:r>
              <a:rPr lang="en-AU" sz="2000" dirty="0" smtClean="0">
                <a:effectLst/>
                <a:ea typeface="ＭＳ 明朝" charset="-128"/>
                <a:cs typeface="Times New Roman" charset="0"/>
              </a:rPr>
              <a:t>of the item and, below, you will see the </a:t>
            </a:r>
            <a:r>
              <a:rPr lang="en-AU" sz="2000" i="1" dirty="0" smtClean="0">
                <a:effectLst/>
                <a:ea typeface="ＭＳ 明朝" charset="-128"/>
                <a:cs typeface="Times New Roman" charset="0"/>
              </a:rPr>
              <a:t>weight </a:t>
            </a:r>
            <a:r>
              <a:rPr lang="en-AU" sz="2000" dirty="0" smtClean="0">
                <a:effectLst/>
                <a:ea typeface="ＭＳ 明朝" charset="-128"/>
                <a:cs typeface="Times New Roman" charset="0"/>
              </a:rPr>
              <a:t>of the </a:t>
            </a:r>
            <a:r>
              <a:rPr lang="en-AU" sz="2000" dirty="0">
                <a:ea typeface="ＭＳ 明朝" charset="-128"/>
                <a:cs typeface="Times New Roman" charset="0"/>
              </a:rPr>
              <a:t>item. </a:t>
            </a:r>
            <a:r>
              <a:rPr lang="en-AU" sz="2000" dirty="0" smtClean="0">
                <a:ea typeface="ＭＳ 明朝" charset="-128"/>
                <a:cs typeface="Times New Roman" charset="0"/>
              </a:rPr>
              <a:t>Notice </a:t>
            </a:r>
            <a:r>
              <a:rPr lang="en-AU" sz="2000" dirty="0">
                <a:ea typeface="ＭＳ 明朝" charset="-128"/>
                <a:cs typeface="Times New Roman" charset="0"/>
              </a:rPr>
              <a:t>that the size of the </a:t>
            </a:r>
            <a:r>
              <a:rPr lang="en-AU" sz="2000" dirty="0" smtClean="0">
                <a:ea typeface="ＭＳ 明朝" charset="-128"/>
                <a:cs typeface="Times New Roman" charset="0"/>
              </a:rPr>
              <a:t>dollar note </a:t>
            </a:r>
            <a:r>
              <a:rPr lang="en-AU" sz="2000" dirty="0">
                <a:ea typeface="ＭＳ 明朝" charset="-128"/>
                <a:cs typeface="Times New Roman" charset="0"/>
              </a:rPr>
              <a:t>and the weight vary according </a:t>
            </a:r>
            <a:r>
              <a:rPr lang="en-AU" sz="2000" dirty="0" smtClean="0">
                <a:ea typeface="ＭＳ 明朝" charset="-128"/>
                <a:cs typeface="Times New Roman" charset="0"/>
              </a:rPr>
              <a:t>to </a:t>
            </a:r>
            <a:r>
              <a:rPr lang="en-AU" sz="2000" i="1" dirty="0" smtClean="0">
                <a:ea typeface="ＭＳ 明朝" charset="-128"/>
                <a:cs typeface="Times New Roman" charset="0"/>
              </a:rPr>
              <a:t>value</a:t>
            </a:r>
            <a:r>
              <a:rPr lang="en-AU" sz="2000" dirty="0" smtClean="0">
                <a:ea typeface="ＭＳ 明朝" charset="-128"/>
                <a:cs typeface="Times New Roman" charset="0"/>
              </a:rPr>
              <a:t> </a:t>
            </a:r>
            <a:r>
              <a:rPr lang="en-AU" sz="2000" dirty="0">
                <a:ea typeface="ＭＳ 明朝" charset="-128"/>
                <a:cs typeface="Times New Roman" charset="0"/>
              </a:rPr>
              <a:t>and </a:t>
            </a:r>
            <a:r>
              <a:rPr lang="en-AU" sz="2000" i="1" dirty="0" smtClean="0">
                <a:ea typeface="ＭＳ 明朝" charset="-128"/>
                <a:cs typeface="Times New Roman" charset="0"/>
              </a:rPr>
              <a:t>weight</a:t>
            </a:r>
            <a:r>
              <a:rPr lang="en-AU" sz="2000" dirty="0">
                <a:ea typeface="ＭＳ 明朝" charset="-128"/>
                <a:cs typeface="Times New Roman" charset="0"/>
              </a:rPr>
              <a:t> </a:t>
            </a:r>
            <a:r>
              <a:rPr lang="en-AU" sz="2000" dirty="0" smtClean="0">
                <a:ea typeface="ＭＳ 明朝" charset="-128"/>
                <a:cs typeface="Times New Roman" charset="0"/>
              </a:rPr>
              <a:t>of the item, respectively</a:t>
            </a:r>
            <a:r>
              <a:rPr lang="en-AU" sz="2000" dirty="0" smtClean="0">
                <a:effectLst/>
                <a:ea typeface="ＭＳ 明朝" charset="-128"/>
                <a:cs typeface="Times New Roman" charset="0"/>
              </a:rPr>
              <a:t>.</a:t>
            </a:r>
            <a:endParaRPr lang="en-GB" sz="2000" dirty="0">
              <a:effectLst/>
              <a:ea typeface="ＭＳ 明朝" charset="-128"/>
              <a:cs typeface="Times New Roman" charset="0"/>
            </a:endParaRPr>
          </a:p>
        </p:txBody>
      </p:sp>
      <p:sp>
        <p:nvSpPr>
          <p:cNvPr id="7" name="Rectangle 6"/>
          <p:cNvSpPr/>
          <p:nvPr/>
        </p:nvSpPr>
        <p:spPr>
          <a:xfrm>
            <a:off x="2466154" y="3019942"/>
            <a:ext cx="7940166" cy="1323439"/>
          </a:xfrm>
          <a:prstGeom prst="rect">
            <a:avLst/>
          </a:prstGeom>
        </p:spPr>
        <p:txBody>
          <a:bodyPr wrap="square">
            <a:spAutoFit/>
          </a:bodyPr>
          <a:lstStyle/>
          <a:p>
            <a:pPr>
              <a:spcAft>
                <a:spcPts val="0"/>
              </a:spcAft>
            </a:pPr>
            <a:r>
              <a:rPr lang="en-AU" sz="2000" dirty="0" smtClean="0">
                <a:effectLst/>
                <a:ea typeface="ＭＳ 明朝" charset="-128"/>
                <a:cs typeface="Times New Roman" charset="0"/>
              </a:rPr>
              <a:t>At the centre of the screen you will be shown the </a:t>
            </a:r>
            <a:r>
              <a:rPr lang="en-AU" sz="2000" i="1" dirty="0" smtClean="0">
                <a:effectLst/>
                <a:ea typeface="ＭＳ 明朝" charset="-128"/>
                <a:cs typeface="Times New Roman" charset="0"/>
              </a:rPr>
              <a:t>weight constraint</a:t>
            </a:r>
            <a:r>
              <a:rPr lang="en-AU" sz="2000" dirty="0" smtClean="0">
                <a:effectLst/>
                <a:ea typeface="ＭＳ 明朝" charset="-128"/>
                <a:cs typeface="Times New Roman" charset="0"/>
              </a:rPr>
              <a:t> of the knapsack and a </a:t>
            </a:r>
            <a:r>
              <a:rPr lang="en-AU" sz="2000" i="1" dirty="0" smtClean="0">
                <a:effectLst/>
                <a:ea typeface="ＭＳ 明朝" charset="-128"/>
                <a:cs typeface="Times New Roman" charset="0"/>
              </a:rPr>
              <a:t>target total value</a:t>
            </a:r>
            <a:r>
              <a:rPr lang="en-AU" sz="2000" dirty="0" smtClean="0">
                <a:effectLst/>
                <a:ea typeface="ＭＳ 明朝" charset="-128"/>
                <a:cs typeface="Times New Roman" charset="0"/>
              </a:rPr>
              <a:t> (sum of item values).</a:t>
            </a:r>
          </a:p>
          <a:p>
            <a:pPr>
              <a:spcAft>
                <a:spcPts val="0"/>
              </a:spcAft>
            </a:pPr>
            <a:endParaRPr lang="en-AU" sz="2000" dirty="0">
              <a:ea typeface="ＭＳ 明朝" charset="-128"/>
              <a:cs typeface="Times New Roman" charset="0"/>
            </a:endParaRPr>
          </a:p>
          <a:p>
            <a:pPr>
              <a:spcAft>
                <a:spcPts val="0"/>
              </a:spcAft>
            </a:pPr>
            <a:r>
              <a:rPr lang="en-GB" sz="2000" dirty="0" smtClean="0">
                <a:effectLst/>
                <a:ea typeface="ＭＳ 明朝" charset="-128"/>
                <a:cs typeface="Times New Roman" charset="0"/>
              </a:rPr>
              <a:t>The green outer circle is the timer.</a:t>
            </a:r>
            <a:endParaRPr lang="en-GB" sz="2000" dirty="0">
              <a:effectLst/>
              <a:ea typeface="ＭＳ 明朝" charset="-128"/>
              <a:cs typeface="Times New Roman" charset="0"/>
            </a:endParaRPr>
          </a:p>
        </p:txBody>
      </p:sp>
      <p:sp>
        <p:nvSpPr>
          <p:cNvPr id="9" name="Rectangle 8"/>
          <p:cNvSpPr/>
          <p:nvPr/>
        </p:nvSpPr>
        <p:spPr>
          <a:xfrm>
            <a:off x="503618" y="4991623"/>
            <a:ext cx="11309441" cy="1323439"/>
          </a:xfrm>
          <a:prstGeom prst="rect">
            <a:avLst/>
          </a:prstGeom>
        </p:spPr>
        <p:txBody>
          <a:bodyPr wrap="square">
            <a:spAutoFit/>
          </a:bodyPr>
          <a:lstStyle/>
          <a:p>
            <a:pPr>
              <a:spcAft>
                <a:spcPts val="0"/>
              </a:spcAft>
            </a:pPr>
            <a:r>
              <a:rPr lang="en-AU" sz="2000" dirty="0" smtClean="0">
                <a:effectLst/>
                <a:ea typeface="ＭＳ 明朝" charset="-128"/>
                <a:cs typeface="Times New Roman" charset="0"/>
              </a:rPr>
              <a:t>Your goal is to decide whether you can find a set of items from all the items available that weigh no more than the weight constraint and have a combined value at least as high as the value target. In other words, is there a combination of items which satisfies that the sum of their </a:t>
            </a:r>
            <a:r>
              <a:rPr lang="en-AU" sz="2000" i="1" dirty="0" smtClean="0">
                <a:effectLst/>
                <a:ea typeface="ＭＳ 明朝" charset="-128"/>
                <a:cs typeface="Times New Roman" charset="0"/>
              </a:rPr>
              <a:t>weights</a:t>
            </a:r>
            <a:r>
              <a:rPr lang="en-AU" sz="2000" dirty="0" smtClean="0">
                <a:effectLst/>
                <a:ea typeface="ＭＳ 明朝" charset="-128"/>
                <a:cs typeface="Times New Roman" charset="0"/>
              </a:rPr>
              <a:t> is at most the </a:t>
            </a:r>
            <a:r>
              <a:rPr lang="en-AU" sz="2000" i="1" dirty="0" smtClean="0">
                <a:effectLst/>
                <a:ea typeface="ＭＳ 明朝" charset="-128"/>
                <a:cs typeface="Times New Roman" charset="0"/>
              </a:rPr>
              <a:t>weight constraint </a:t>
            </a:r>
            <a:r>
              <a:rPr lang="en-AU" sz="2000" dirty="0" smtClean="0">
                <a:effectLst/>
                <a:ea typeface="ＭＳ 明朝" charset="-128"/>
                <a:cs typeface="Times New Roman" charset="0"/>
              </a:rPr>
              <a:t> and whose sum of </a:t>
            </a:r>
            <a:r>
              <a:rPr lang="en-AU" sz="2000" i="1" dirty="0" smtClean="0">
                <a:effectLst/>
                <a:ea typeface="ＭＳ 明朝" charset="-128"/>
                <a:cs typeface="Times New Roman" charset="0"/>
              </a:rPr>
              <a:t>values</a:t>
            </a:r>
            <a:r>
              <a:rPr lang="en-AU" sz="2000" dirty="0" smtClean="0">
                <a:effectLst/>
                <a:ea typeface="ＭＳ 明朝" charset="-128"/>
                <a:cs typeface="Times New Roman" charset="0"/>
              </a:rPr>
              <a:t> is at least the </a:t>
            </a:r>
            <a:r>
              <a:rPr lang="en-AU" sz="2000" i="1" dirty="0" smtClean="0">
                <a:effectLst/>
                <a:ea typeface="ＭＳ 明朝" charset="-128"/>
                <a:cs typeface="Times New Roman" charset="0"/>
              </a:rPr>
              <a:t>target total value</a:t>
            </a:r>
            <a:r>
              <a:rPr lang="en-AU" sz="2000" dirty="0" smtClean="0">
                <a:effectLst/>
                <a:ea typeface="ＭＳ 明朝" charset="-128"/>
                <a:cs typeface="Times New Roman" charset="0"/>
              </a:rPr>
              <a:t>?</a:t>
            </a:r>
            <a:endParaRPr lang="en-GB" sz="2000" dirty="0">
              <a:effectLst/>
              <a:ea typeface="ＭＳ 明朝" charset="-128"/>
              <a:cs typeface="Times New Roman" charset="0"/>
            </a:endParaRPr>
          </a:p>
        </p:txBody>
      </p:sp>
    </p:spTree>
    <p:extLst>
      <p:ext uri="{BB962C8B-B14F-4D97-AF65-F5344CB8AC3E}">
        <p14:creationId xmlns:p14="http://schemas.microsoft.com/office/powerpoint/2010/main" val="1475427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Rectangle 7"/>
          <p:cNvSpPr/>
          <p:nvPr/>
        </p:nvSpPr>
        <p:spPr>
          <a:xfrm>
            <a:off x="184730" y="43934"/>
            <a:ext cx="11460731" cy="646331"/>
          </a:xfrm>
          <a:prstGeom prst="rect">
            <a:avLst/>
          </a:prstGeom>
        </p:spPr>
        <p:txBody>
          <a:bodyPr wrap="square">
            <a:spAutoFit/>
          </a:bodyPr>
          <a:lstStyle/>
          <a:p>
            <a:pPr lvl="0" algn="ctr"/>
            <a:r>
              <a:rPr lang="en-AU" sz="3600" b="1" dirty="0" smtClean="0"/>
              <a:t>Example</a:t>
            </a:r>
            <a:endParaRPr lang="en-GB" sz="2800" dirty="0"/>
          </a:p>
        </p:txBody>
      </p:sp>
      <p:sp>
        <p:nvSpPr>
          <p:cNvPr id="9" name="Rectangle 8"/>
          <p:cNvSpPr/>
          <p:nvPr/>
        </p:nvSpPr>
        <p:spPr>
          <a:xfrm>
            <a:off x="260374" y="690265"/>
            <a:ext cx="11309441" cy="1015663"/>
          </a:xfrm>
          <a:prstGeom prst="rect">
            <a:avLst/>
          </a:prstGeom>
        </p:spPr>
        <p:txBody>
          <a:bodyPr wrap="square">
            <a:spAutoFit/>
          </a:bodyPr>
          <a:lstStyle/>
          <a:p>
            <a:pPr algn="just"/>
            <a:r>
              <a:rPr lang="en-AU" sz="2000" dirty="0" smtClean="0"/>
              <a:t>Let’s have a look at an </a:t>
            </a:r>
            <a:r>
              <a:rPr lang="en-AU" sz="2000" dirty="0"/>
              <a:t>example. The following figure shows </a:t>
            </a:r>
            <a:r>
              <a:rPr lang="en-AU" sz="2000" dirty="0" smtClean="0"/>
              <a:t>a screen shot of </a:t>
            </a:r>
            <a:r>
              <a:rPr lang="en-AU" sz="2000" dirty="0"/>
              <a:t>the task. The explicit question here is whether you can </a:t>
            </a:r>
            <a:r>
              <a:rPr lang="en-AU" sz="2000" dirty="0" smtClean="0"/>
              <a:t>find a set of items </a:t>
            </a:r>
            <a:r>
              <a:rPr lang="en-AU" sz="2000" dirty="0"/>
              <a:t>whose sum of weights is at most 35kg and whose sum of values is at least $46. What do you think the answer is? (Give it a try before going to the next page).</a:t>
            </a:r>
            <a:endParaRPr lang="en-GB" sz="2000" dirty="0"/>
          </a:p>
        </p:txBody>
      </p:sp>
      <p:pic>
        <p:nvPicPr>
          <p:cNvPr id="10" name="Picture 9"/>
          <p:cNvPicPr/>
          <p:nvPr/>
        </p:nvPicPr>
        <p:blipFill>
          <a:blip r:embed="rId3"/>
          <a:stretch>
            <a:fillRect/>
          </a:stretch>
        </p:blipFill>
        <p:spPr>
          <a:xfrm>
            <a:off x="2762940" y="1969886"/>
            <a:ext cx="6306920" cy="4744785"/>
          </a:xfrm>
          <a:prstGeom prst="rect">
            <a:avLst/>
          </a:prstGeom>
        </p:spPr>
      </p:pic>
    </p:spTree>
    <p:extLst>
      <p:ext uri="{BB962C8B-B14F-4D97-AF65-F5344CB8AC3E}">
        <p14:creationId xmlns:p14="http://schemas.microsoft.com/office/powerpoint/2010/main" val="676209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Rectangle 7"/>
          <p:cNvSpPr/>
          <p:nvPr/>
        </p:nvSpPr>
        <p:spPr>
          <a:xfrm>
            <a:off x="184730" y="43934"/>
            <a:ext cx="11460731" cy="646331"/>
          </a:xfrm>
          <a:prstGeom prst="rect">
            <a:avLst/>
          </a:prstGeom>
        </p:spPr>
        <p:txBody>
          <a:bodyPr wrap="square">
            <a:spAutoFit/>
          </a:bodyPr>
          <a:lstStyle/>
          <a:p>
            <a:pPr lvl="0" algn="ctr"/>
            <a:r>
              <a:rPr lang="en-AU" sz="3600" b="1" dirty="0" smtClean="0"/>
              <a:t>Example</a:t>
            </a:r>
            <a:endParaRPr lang="en-GB" sz="2800" dirty="0"/>
          </a:p>
        </p:txBody>
      </p:sp>
      <p:sp>
        <p:nvSpPr>
          <p:cNvPr id="9" name="Rectangle 8"/>
          <p:cNvSpPr/>
          <p:nvPr/>
        </p:nvSpPr>
        <p:spPr>
          <a:xfrm>
            <a:off x="7261200" y="1316048"/>
            <a:ext cx="4823708" cy="5016758"/>
          </a:xfrm>
          <a:prstGeom prst="rect">
            <a:avLst/>
          </a:prstGeom>
        </p:spPr>
        <p:txBody>
          <a:bodyPr wrap="square">
            <a:spAutoFit/>
          </a:bodyPr>
          <a:lstStyle/>
          <a:p>
            <a:r>
              <a:rPr lang="en-AU" sz="2000" dirty="0"/>
              <a:t>If you pick the 3 </a:t>
            </a:r>
            <a:r>
              <a:rPr lang="en-AU" sz="2000" dirty="0" smtClean="0"/>
              <a:t>items </a:t>
            </a:r>
            <a:r>
              <a:rPr lang="en-AU" sz="2000" dirty="0"/>
              <a:t>that are </a:t>
            </a:r>
            <a:r>
              <a:rPr lang="en-AU" sz="2000" dirty="0" smtClean="0"/>
              <a:t>indicated by a red square you </a:t>
            </a:r>
            <a:r>
              <a:rPr lang="en-AU" sz="2000" dirty="0"/>
              <a:t>will obtain:</a:t>
            </a:r>
            <a:endParaRPr lang="en-GB" sz="2000" dirty="0"/>
          </a:p>
          <a:p>
            <a:r>
              <a:rPr lang="en-AU" sz="2000" dirty="0"/>
              <a:t> </a:t>
            </a:r>
            <a:endParaRPr lang="en-GB" sz="2000" dirty="0"/>
          </a:p>
          <a:p>
            <a:pPr algn="ctr"/>
            <a:r>
              <a:rPr lang="en-AU" sz="2000" i="1" dirty="0" smtClean="0"/>
              <a:t>Total </a:t>
            </a:r>
            <a:r>
              <a:rPr lang="en-AU" sz="2000" i="1" dirty="0"/>
              <a:t>V</a:t>
            </a:r>
            <a:r>
              <a:rPr lang="en-AU" sz="2000" i="1" dirty="0" smtClean="0"/>
              <a:t>alue</a:t>
            </a:r>
            <a:r>
              <a:rPr lang="en-AU" sz="2000" dirty="0" smtClean="0"/>
              <a:t> </a:t>
            </a:r>
            <a:r>
              <a:rPr lang="en-AU" sz="2000" dirty="0"/>
              <a:t>= $19 + $15 + $14 = $48</a:t>
            </a:r>
            <a:endParaRPr lang="en-GB" sz="2000" dirty="0"/>
          </a:p>
          <a:p>
            <a:pPr algn="ctr"/>
            <a:r>
              <a:rPr lang="en-AU" sz="2000" i="1" dirty="0" smtClean="0"/>
              <a:t>Total Weight </a:t>
            </a:r>
            <a:r>
              <a:rPr lang="en-AU" sz="2000" dirty="0" smtClean="0"/>
              <a:t>= </a:t>
            </a:r>
            <a:r>
              <a:rPr lang="en-AU" sz="2000" dirty="0"/>
              <a:t>6kg + 5kg + 17kg = 28kg</a:t>
            </a:r>
            <a:endParaRPr lang="en-GB" sz="2000" dirty="0"/>
          </a:p>
          <a:p>
            <a:r>
              <a:rPr lang="en-AU" sz="2000" dirty="0"/>
              <a:t> </a:t>
            </a:r>
            <a:endParaRPr lang="en-GB" sz="2000" dirty="0"/>
          </a:p>
          <a:p>
            <a:r>
              <a:rPr lang="en-AU" sz="2000" dirty="0"/>
              <a:t>This combination (there might be more) satisfies the </a:t>
            </a:r>
            <a:r>
              <a:rPr lang="en-AU" sz="2000" dirty="0" smtClean="0"/>
              <a:t>goal </a:t>
            </a:r>
            <a:r>
              <a:rPr lang="en-AU" sz="2000" dirty="0"/>
              <a:t>and thus the answer to this particular problem would be </a:t>
            </a:r>
            <a:r>
              <a:rPr lang="en-AU" sz="2000" b="1" dirty="0"/>
              <a:t>YES.</a:t>
            </a:r>
            <a:r>
              <a:rPr lang="en-AU" sz="2000" dirty="0"/>
              <a:t> </a:t>
            </a:r>
            <a:endParaRPr lang="en-GB" sz="2000" dirty="0"/>
          </a:p>
          <a:p>
            <a:r>
              <a:rPr lang="en-AU" sz="2000" dirty="0"/>
              <a:t> </a:t>
            </a:r>
            <a:endParaRPr lang="en-AU" sz="2000" dirty="0" smtClean="0"/>
          </a:p>
          <a:p>
            <a:endParaRPr lang="en-AU" sz="2000" dirty="0"/>
          </a:p>
          <a:p>
            <a:endParaRPr lang="en-GB" sz="2000" dirty="0"/>
          </a:p>
          <a:p>
            <a:r>
              <a:rPr lang="en-AU" sz="2000" i="1" dirty="0"/>
              <a:t>Exercise: Can you find another </a:t>
            </a:r>
            <a:r>
              <a:rPr lang="en-AU" sz="2000" i="1" dirty="0" smtClean="0"/>
              <a:t>set of items </a:t>
            </a:r>
            <a:r>
              <a:rPr lang="en-AU" sz="2000" i="1" dirty="0"/>
              <a:t>that </a:t>
            </a:r>
            <a:r>
              <a:rPr lang="en-AU" sz="2000" i="1" dirty="0" smtClean="0"/>
              <a:t>achieve the goal? </a:t>
            </a:r>
            <a:endParaRPr lang="en-GB" sz="2000" i="1" dirty="0"/>
          </a:p>
          <a:p>
            <a:r>
              <a:rPr lang="en-AU" sz="2000" dirty="0"/>
              <a:t/>
            </a:r>
            <a:br>
              <a:rPr lang="en-AU" sz="2000" dirty="0"/>
            </a:br>
            <a:r>
              <a:rPr lang="en-AU" sz="2000" dirty="0"/>
              <a:t> </a:t>
            </a:r>
            <a:endParaRPr lang="en-GB"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33" y="1044116"/>
            <a:ext cx="6951679" cy="5208401"/>
          </a:xfrm>
          <a:prstGeom prst="rect">
            <a:avLst/>
          </a:prstGeom>
        </p:spPr>
      </p:pic>
    </p:spTree>
    <p:extLst>
      <p:ext uri="{BB962C8B-B14F-4D97-AF65-F5344CB8AC3E}">
        <p14:creationId xmlns:p14="http://schemas.microsoft.com/office/powerpoint/2010/main" val="705564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Rectangle 7"/>
          <p:cNvSpPr/>
          <p:nvPr/>
        </p:nvSpPr>
        <p:spPr>
          <a:xfrm>
            <a:off x="184730" y="43934"/>
            <a:ext cx="11460731" cy="646331"/>
          </a:xfrm>
          <a:prstGeom prst="rect">
            <a:avLst/>
          </a:prstGeom>
        </p:spPr>
        <p:txBody>
          <a:bodyPr wrap="square">
            <a:spAutoFit/>
          </a:bodyPr>
          <a:lstStyle/>
          <a:p>
            <a:pPr lvl="0" algn="ctr"/>
            <a:r>
              <a:rPr lang="en-AU" sz="3600" b="1" dirty="0" smtClean="0"/>
              <a:t>Example</a:t>
            </a:r>
            <a:endParaRPr lang="en-GB" sz="2800" dirty="0"/>
          </a:p>
        </p:txBody>
      </p:sp>
      <p:pic>
        <p:nvPicPr>
          <p:cNvPr id="4" name="Picture 3"/>
          <p:cNvPicPr>
            <a:picLocks noChangeAspect="1"/>
          </p:cNvPicPr>
          <p:nvPr/>
        </p:nvPicPr>
        <p:blipFill>
          <a:blip r:embed="rId3"/>
          <a:stretch>
            <a:fillRect/>
          </a:stretch>
        </p:blipFill>
        <p:spPr>
          <a:xfrm>
            <a:off x="184730" y="1743088"/>
            <a:ext cx="6456155" cy="4779556"/>
          </a:xfrm>
          <a:prstGeom prst="rect">
            <a:avLst/>
          </a:prstGeom>
        </p:spPr>
      </p:pic>
      <p:sp>
        <p:nvSpPr>
          <p:cNvPr id="10" name="Rectangle 9"/>
          <p:cNvSpPr/>
          <p:nvPr/>
        </p:nvSpPr>
        <p:spPr>
          <a:xfrm>
            <a:off x="6957486" y="3876395"/>
            <a:ext cx="5127422" cy="707886"/>
          </a:xfrm>
          <a:prstGeom prst="rect">
            <a:avLst/>
          </a:prstGeom>
        </p:spPr>
        <p:txBody>
          <a:bodyPr wrap="square">
            <a:spAutoFit/>
          </a:bodyPr>
          <a:lstStyle/>
          <a:p>
            <a:r>
              <a:rPr lang="en-AU" sz="2000" dirty="0"/>
              <a:t> </a:t>
            </a:r>
            <a:br>
              <a:rPr lang="en-AU" sz="2000" dirty="0"/>
            </a:br>
            <a:r>
              <a:rPr lang="en-AU" sz="2000" dirty="0"/>
              <a:t> </a:t>
            </a:r>
            <a:endParaRPr lang="en-GB" sz="2000" dirty="0"/>
          </a:p>
        </p:txBody>
      </p:sp>
      <p:sp>
        <p:nvSpPr>
          <p:cNvPr id="14" name="Rectangle 13"/>
          <p:cNvSpPr/>
          <p:nvPr/>
        </p:nvSpPr>
        <p:spPr>
          <a:xfrm>
            <a:off x="6957486" y="3299169"/>
            <a:ext cx="4823708" cy="707886"/>
          </a:xfrm>
          <a:prstGeom prst="rect">
            <a:avLst/>
          </a:prstGeom>
        </p:spPr>
        <p:txBody>
          <a:bodyPr wrap="square">
            <a:spAutoFit/>
          </a:bodyPr>
          <a:lstStyle/>
          <a:p>
            <a:r>
              <a:rPr lang="en-AU" sz="2000" dirty="0" smtClean="0"/>
              <a:t> </a:t>
            </a:r>
            <a:br>
              <a:rPr lang="en-AU" sz="2000" dirty="0" smtClean="0"/>
            </a:br>
            <a:r>
              <a:rPr lang="en-AU" sz="2000" dirty="0" smtClean="0"/>
              <a:t> </a:t>
            </a:r>
            <a:endParaRPr lang="en-GB" sz="2000" dirty="0"/>
          </a:p>
        </p:txBody>
      </p:sp>
      <p:grpSp>
        <p:nvGrpSpPr>
          <p:cNvPr id="24" name="Group 23"/>
          <p:cNvGrpSpPr/>
          <p:nvPr/>
        </p:nvGrpSpPr>
        <p:grpSpPr>
          <a:xfrm>
            <a:off x="7954363" y="4305005"/>
            <a:ext cx="3133668" cy="2319886"/>
            <a:chOff x="7999133" y="2352259"/>
            <a:chExt cx="3133668" cy="2319886"/>
          </a:xfrm>
        </p:grpSpPr>
        <p:grpSp>
          <p:nvGrpSpPr>
            <p:cNvPr id="7" name="Group 6"/>
            <p:cNvGrpSpPr/>
            <p:nvPr/>
          </p:nvGrpSpPr>
          <p:grpSpPr>
            <a:xfrm>
              <a:off x="7999133" y="2352259"/>
              <a:ext cx="3133668" cy="2319886"/>
              <a:chOff x="5463442" y="1198096"/>
              <a:chExt cx="6621466" cy="4901938"/>
            </a:xfrm>
          </p:grpSpPr>
          <p:pic>
            <p:nvPicPr>
              <p:cNvPr id="11" name="Picture 10"/>
              <p:cNvPicPr>
                <a:picLocks noChangeAspect="1"/>
              </p:cNvPicPr>
              <p:nvPr/>
            </p:nvPicPr>
            <p:blipFill>
              <a:blip r:embed="rId3"/>
              <a:stretch>
                <a:fillRect/>
              </a:stretch>
            </p:blipFill>
            <p:spPr>
              <a:xfrm>
                <a:off x="5463442" y="1198096"/>
                <a:ext cx="6621466" cy="4901938"/>
              </a:xfrm>
              <a:prstGeom prst="rect">
                <a:avLst/>
              </a:prstGeom>
            </p:spPr>
          </p:pic>
          <p:pic>
            <p:nvPicPr>
              <p:cNvPr id="12" name="Picture 11"/>
              <p:cNvPicPr>
                <a:picLocks noChangeAspect="1"/>
              </p:cNvPicPr>
              <p:nvPr/>
            </p:nvPicPr>
            <p:blipFill rotWithShape="1">
              <a:blip r:embed="rId3"/>
              <a:srcRect l="68030" t="39075" r="5263" b="24579"/>
              <a:stretch/>
            </p:blipFill>
            <p:spPr>
              <a:xfrm>
                <a:off x="5879381" y="3099126"/>
                <a:ext cx="1768390" cy="1781666"/>
              </a:xfrm>
              <a:prstGeom prst="rect">
                <a:avLst/>
              </a:prstGeom>
            </p:spPr>
          </p:pic>
          <p:pic>
            <p:nvPicPr>
              <p:cNvPr id="13" name="Picture 12"/>
              <p:cNvPicPr>
                <a:picLocks noChangeAspect="1"/>
              </p:cNvPicPr>
              <p:nvPr/>
            </p:nvPicPr>
            <p:blipFill rotWithShape="1">
              <a:blip r:embed="rId3"/>
              <a:srcRect l="6051" t="39489" r="67611" b="25468"/>
              <a:stretch/>
            </p:blipFill>
            <p:spPr>
              <a:xfrm>
                <a:off x="9992412" y="3131066"/>
                <a:ext cx="1743959" cy="1717787"/>
              </a:xfrm>
              <a:prstGeom prst="rect">
                <a:avLst/>
              </a:prstGeom>
            </p:spPr>
          </p:pic>
        </p:grpSp>
        <p:sp>
          <p:nvSpPr>
            <p:cNvPr id="15" name="Donut 14"/>
            <p:cNvSpPr/>
            <p:nvPr/>
          </p:nvSpPr>
          <p:spPr>
            <a:xfrm>
              <a:off x="8264637" y="3390727"/>
              <a:ext cx="680738" cy="546755"/>
            </a:xfrm>
            <a:prstGeom prst="donut">
              <a:avLst>
                <a:gd name="adj" fmla="val 9454"/>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nut 16"/>
            <p:cNvSpPr/>
            <p:nvPr/>
          </p:nvSpPr>
          <p:spPr>
            <a:xfrm>
              <a:off x="10214812" y="3400154"/>
              <a:ext cx="680738" cy="546755"/>
            </a:xfrm>
            <a:prstGeom prst="donut">
              <a:avLst>
                <a:gd name="adj" fmla="val 9454"/>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Curved Connector 22"/>
            <p:cNvCxnSpPr/>
            <p:nvPr/>
          </p:nvCxnSpPr>
          <p:spPr>
            <a:xfrm rot="5400000" flipH="1" flipV="1">
              <a:off x="9558410" y="3024876"/>
              <a:ext cx="15115" cy="1940748"/>
            </a:xfrm>
            <a:prstGeom prst="curvedConnector3">
              <a:avLst>
                <a:gd name="adj1" fmla="val -1512405"/>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118714" y="581415"/>
            <a:ext cx="11882786" cy="1323439"/>
          </a:xfrm>
          <a:prstGeom prst="rect">
            <a:avLst/>
          </a:prstGeom>
        </p:spPr>
        <p:txBody>
          <a:bodyPr wrap="square">
            <a:spAutoFit/>
          </a:bodyPr>
          <a:lstStyle/>
          <a:p>
            <a:pPr algn="just"/>
            <a:r>
              <a:rPr lang="en-AU" sz="2000" dirty="0" smtClean="0"/>
              <a:t>When the timer of the previous </a:t>
            </a:r>
            <a:r>
              <a:rPr lang="en-AU" sz="2000" dirty="0"/>
              <a:t>screen </a:t>
            </a:r>
            <a:r>
              <a:rPr lang="en-AU" sz="2000" dirty="0" smtClean="0"/>
              <a:t>runs </a:t>
            </a:r>
            <a:r>
              <a:rPr lang="en-AU" sz="2000" dirty="0"/>
              <a:t>out </a:t>
            </a:r>
            <a:r>
              <a:rPr lang="en-AU" sz="2000" dirty="0" smtClean="0"/>
              <a:t>you will be prompted to give an answer (YES or NO) by pressing the left or right button key. Remember </a:t>
            </a:r>
            <a:r>
              <a:rPr lang="en-AU" sz="2000" dirty="0"/>
              <a:t>the question: Is there </a:t>
            </a:r>
            <a:r>
              <a:rPr lang="en-AU" sz="2000" dirty="0">
                <a:ea typeface="ＭＳ 明朝" charset="-128"/>
                <a:cs typeface="Times New Roman" charset="0"/>
              </a:rPr>
              <a:t>a set of items from all the items available that </a:t>
            </a:r>
            <a:r>
              <a:rPr lang="en-AU" sz="2000" dirty="0" smtClean="0">
                <a:ea typeface="ＭＳ 明朝" charset="-128"/>
                <a:cs typeface="Times New Roman" charset="0"/>
              </a:rPr>
              <a:t>weigh </a:t>
            </a:r>
            <a:r>
              <a:rPr lang="en-AU" sz="2000" dirty="0">
                <a:ea typeface="ＭＳ 明朝" charset="-128"/>
                <a:cs typeface="Times New Roman" charset="0"/>
              </a:rPr>
              <a:t>no more than the weight constraint and have a combined value at least as high as the value target?</a:t>
            </a:r>
          </a:p>
          <a:p>
            <a:pPr algn="just"/>
            <a:endParaRPr lang="en-GB" sz="2000" dirty="0"/>
          </a:p>
        </p:txBody>
      </p:sp>
      <p:sp>
        <p:nvSpPr>
          <p:cNvPr id="25" name="Rectangle 24"/>
          <p:cNvSpPr/>
          <p:nvPr/>
        </p:nvSpPr>
        <p:spPr>
          <a:xfrm>
            <a:off x="6724293" y="1687516"/>
            <a:ext cx="5360615" cy="2939266"/>
          </a:xfrm>
          <a:prstGeom prst="rect">
            <a:avLst/>
          </a:prstGeom>
        </p:spPr>
        <p:txBody>
          <a:bodyPr wrap="square" lIns="72000">
            <a:spAutoFit/>
          </a:bodyPr>
          <a:lstStyle/>
          <a:p>
            <a:pPr marL="342900" indent="-342900" defTabSz="590400">
              <a:spcBef>
                <a:spcPts val="1000"/>
              </a:spcBef>
              <a:buSzPct val="100000"/>
              <a:buFont typeface="Arial" charset="0"/>
              <a:buChar char="•"/>
            </a:pPr>
            <a:r>
              <a:rPr lang="en-AU" sz="2000" dirty="0" smtClean="0"/>
              <a:t>You </a:t>
            </a:r>
            <a:r>
              <a:rPr lang="en-AU" sz="2000" dirty="0"/>
              <a:t>will only have two seconds to </a:t>
            </a:r>
            <a:r>
              <a:rPr lang="en-AU" sz="2000" dirty="0" smtClean="0"/>
              <a:t>press a button.</a:t>
            </a:r>
            <a:endParaRPr lang="en-AU" sz="2000" dirty="0"/>
          </a:p>
          <a:p>
            <a:pPr marL="342900" indent="-342900" defTabSz="590400">
              <a:spcBef>
                <a:spcPts val="1000"/>
              </a:spcBef>
              <a:buSzPct val="100000"/>
              <a:buFont typeface="Arial" charset="0"/>
              <a:buChar char="•"/>
            </a:pPr>
            <a:r>
              <a:rPr lang="en-AU" sz="2000" dirty="0" smtClean="0"/>
              <a:t>Once you have pressed a button the answer is final.</a:t>
            </a:r>
          </a:p>
          <a:p>
            <a:pPr marL="342900" indent="-342900" defTabSz="590400">
              <a:spcBef>
                <a:spcPts val="1000"/>
              </a:spcBef>
              <a:buSzPct val="100000"/>
              <a:buFont typeface="Arial" charset="0"/>
              <a:buChar char="•"/>
            </a:pPr>
            <a:r>
              <a:rPr lang="en-AU" sz="2000" dirty="0" smtClean="0"/>
              <a:t>Try to answer </a:t>
            </a:r>
            <a:r>
              <a:rPr lang="en-AU" sz="2000" b="1" dirty="0" smtClean="0"/>
              <a:t>all</a:t>
            </a:r>
            <a:r>
              <a:rPr lang="en-AU" sz="2000" dirty="0" smtClean="0"/>
              <a:t> the questions.</a:t>
            </a:r>
            <a:endParaRPr lang="en-GB" sz="2000" dirty="0" smtClean="0"/>
          </a:p>
          <a:p>
            <a:pPr marL="342900" indent="-342900" defTabSz="590400">
              <a:spcBef>
                <a:spcPts val="1000"/>
              </a:spcBef>
              <a:buSzPct val="100000"/>
              <a:buFont typeface="Arial" charset="0"/>
              <a:buChar char="•"/>
            </a:pPr>
            <a:r>
              <a:rPr lang="en-AU" sz="2000" dirty="0" smtClean="0"/>
              <a:t>The </a:t>
            </a:r>
            <a:r>
              <a:rPr lang="en-AU" sz="2000" dirty="0"/>
              <a:t>order of the buttons may change from trial </a:t>
            </a:r>
            <a:r>
              <a:rPr lang="en-AU" sz="2000" dirty="0" smtClean="0"/>
              <a:t>to trial:</a:t>
            </a:r>
            <a:br>
              <a:rPr lang="en-AU" sz="2000" dirty="0" smtClean="0"/>
            </a:br>
            <a:r>
              <a:rPr lang="en-AU" sz="2000" dirty="0" smtClean="0"/>
              <a:t> </a:t>
            </a:r>
            <a:endParaRPr lang="en-GB" sz="2000" dirty="0"/>
          </a:p>
        </p:txBody>
      </p:sp>
    </p:spTree>
    <p:extLst>
      <p:ext uri="{BB962C8B-B14F-4D97-AF65-F5344CB8AC3E}">
        <p14:creationId xmlns:p14="http://schemas.microsoft.com/office/powerpoint/2010/main" val="923421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8" name="Rectangle 7"/>
          <p:cNvSpPr/>
          <p:nvPr/>
        </p:nvSpPr>
        <p:spPr>
          <a:xfrm>
            <a:off x="184730" y="43934"/>
            <a:ext cx="11460731" cy="646331"/>
          </a:xfrm>
          <a:prstGeom prst="rect">
            <a:avLst/>
          </a:prstGeom>
        </p:spPr>
        <p:txBody>
          <a:bodyPr wrap="square">
            <a:spAutoFit/>
          </a:bodyPr>
          <a:lstStyle/>
          <a:p>
            <a:pPr lvl="0" algn="ctr"/>
            <a:r>
              <a:rPr lang="en-AU" sz="3600" b="1" dirty="0" smtClean="0"/>
              <a:t>Example</a:t>
            </a:r>
            <a:endParaRPr lang="en-GB" sz="2800" dirty="0"/>
          </a:p>
        </p:txBody>
      </p:sp>
      <p:sp>
        <p:nvSpPr>
          <p:cNvPr id="9" name="Rectangle 8"/>
          <p:cNvSpPr/>
          <p:nvPr/>
        </p:nvSpPr>
        <p:spPr>
          <a:xfrm>
            <a:off x="8081567" y="1892739"/>
            <a:ext cx="3563894" cy="3477875"/>
          </a:xfrm>
          <a:prstGeom prst="rect">
            <a:avLst/>
          </a:prstGeom>
        </p:spPr>
        <p:txBody>
          <a:bodyPr wrap="square">
            <a:spAutoFit/>
          </a:bodyPr>
          <a:lstStyle/>
          <a:p>
            <a:r>
              <a:rPr lang="en-AU" sz="2000" dirty="0" smtClean="0"/>
              <a:t>In a trial of the task you will be first shown all the items without the target at the centre. When the timer runs out (outer green circle at the centre), the target will be displayed and a new timer will start. When this timer runs out you will be prompted to give an answer (YES or NO) by pressing the left or right button key. </a:t>
            </a:r>
            <a:endParaRPr lang="en-GB" sz="2000" dirty="0"/>
          </a:p>
        </p:txBody>
      </p:sp>
      <p:pic>
        <p:nvPicPr>
          <p:cNvPr id="2" name="sampleTrialVid.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0196" y="1085682"/>
            <a:ext cx="7475838" cy="5566122"/>
          </a:xfrm>
          <a:prstGeom prst="rect">
            <a:avLst/>
          </a:prstGeom>
        </p:spPr>
      </p:pic>
      <p:sp>
        <p:nvSpPr>
          <p:cNvPr id="7" name="Rectangle 6"/>
          <p:cNvSpPr/>
          <p:nvPr/>
        </p:nvSpPr>
        <p:spPr>
          <a:xfrm>
            <a:off x="450196" y="593994"/>
            <a:ext cx="11741804" cy="400110"/>
          </a:xfrm>
          <a:prstGeom prst="rect">
            <a:avLst/>
          </a:prstGeom>
        </p:spPr>
        <p:txBody>
          <a:bodyPr wrap="square">
            <a:spAutoFit/>
          </a:bodyPr>
          <a:lstStyle/>
          <a:p>
            <a:r>
              <a:rPr lang="en-AU" sz="2000" dirty="0" smtClean="0"/>
              <a:t>The following video shows a standard (speeded-up) round where the player selects YES as the answer:</a:t>
            </a:r>
            <a:endParaRPr lang="en-GB" sz="2000" dirty="0"/>
          </a:p>
        </p:txBody>
      </p:sp>
    </p:spTree>
    <p:extLst>
      <p:ext uri="{BB962C8B-B14F-4D97-AF65-F5344CB8AC3E}">
        <p14:creationId xmlns:p14="http://schemas.microsoft.com/office/powerpoint/2010/main" val="16792788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Rectangle 7"/>
          <p:cNvSpPr/>
          <p:nvPr/>
        </p:nvSpPr>
        <p:spPr>
          <a:xfrm>
            <a:off x="184730" y="43934"/>
            <a:ext cx="11460731" cy="646331"/>
          </a:xfrm>
          <a:prstGeom prst="rect">
            <a:avLst/>
          </a:prstGeom>
        </p:spPr>
        <p:txBody>
          <a:bodyPr wrap="square">
            <a:spAutoFit/>
          </a:bodyPr>
          <a:lstStyle/>
          <a:p>
            <a:pPr lvl="0" algn="ctr"/>
            <a:r>
              <a:rPr lang="en-AU" sz="3600" b="1" dirty="0" smtClean="0"/>
              <a:t>Example 2</a:t>
            </a:r>
            <a:endParaRPr lang="en-GB" sz="2800" dirty="0"/>
          </a:p>
        </p:txBody>
      </p:sp>
      <p:sp>
        <p:nvSpPr>
          <p:cNvPr id="9" name="Rectangle 8"/>
          <p:cNvSpPr/>
          <p:nvPr/>
        </p:nvSpPr>
        <p:spPr>
          <a:xfrm>
            <a:off x="260374" y="677145"/>
            <a:ext cx="11309441" cy="707886"/>
          </a:xfrm>
          <a:prstGeom prst="rect">
            <a:avLst/>
          </a:prstGeom>
        </p:spPr>
        <p:txBody>
          <a:bodyPr wrap="square">
            <a:spAutoFit/>
          </a:bodyPr>
          <a:lstStyle/>
          <a:p>
            <a:pPr algn="just"/>
            <a:r>
              <a:rPr lang="en-AU" sz="2000" dirty="0" smtClean="0"/>
              <a:t>Let’s have a look at another </a:t>
            </a:r>
            <a:r>
              <a:rPr lang="en-AU" sz="2000" dirty="0"/>
              <a:t>example. </a:t>
            </a:r>
            <a:r>
              <a:rPr lang="en-AU" sz="2000" dirty="0" smtClean="0"/>
              <a:t>What </a:t>
            </a:r>
            <a:r>
              <a:rPr lang="en-AU" sz="2000" dirty="0"/>
              <a:t>do you think the answer </a:t>
            </a:r>
            <a:r>
              <a:rPr lang="en-AU" sz="2000" dirty="0" smtClean="0"/>
              <a:t>is in this case? Share your answer with the researcher before going to the next page.</a:t>
            </a:r>
            <a:endParaRPr lang="en-GB" sz="2000" dirty="0"/>
          </a:p>
        </p:txBody>
      </p:sp>
      <p:grpSp>
        <p:nvGrpSpPr>
          <p:cNvPr id="3" name="Group 2"/>
          <p:cNvGrpSpPr/>
          <p:nvPr/>
        </p:nvGrpSpPr>
        <p:grpSpPr>
          <a:xfrm>
            <a:off x="2419271" y="1565251"/>
            <a:ext cx="6738426" cy="4979963"/>
            <a:chOff x="1729954" y="1705928"/>
            <a:chExt cx="6738426" cy="4979963"/>
          </a:xfrm>
        </p:grpSpPr>
        <p:pic>
          <p:nvPicPr>
            <p:cNvPr id="2" name="Picture 1"/>
            <p:cNvPicPr>
              <a:picLocks noChangeAspect="1"/>
            </p:cNvPicPr>
            <p:nvPr/>
          </p:nvPicPr>
          <p:blipFill rotWithShape="1">
            <a:blip r:embed="rId3"/>
            <a:srcRect l="3533" t="19897" r="35056" b="7487"/>
            <a:stretch/>
          </p:blipFill>
          <p:spPr>
            <a:xfrm>
              <a:off x="1729954" y="1705928"/>
              <a:ext cx="6738426" cy="4979963"/>
            </a:xfrm>
            <a:prstGeom prst="rect">
              <a:avLst/>
            </a:prstGeom>
          </p:spPr>
        </p:pic>
        <p:pic>
          <p:nvPicPr>
            <p:cNvPr id="6" name="Picture 5"/>
            <p:cNvPicPr>
              <a:picLocks noChangeAspect="1"/>
            </p:cNvPicPr>
            <p:nvPr/>
          </p:nvPicPr>
          <p:blipFill rotWithShape="1">
            <a:blip r:embed="rId3"/>
            <a:srcRect l="25993" t="19385" r="56699" b="58872"/>
            <a:stretch/>
          </p:blipFill>
          <p:spPr>
            <a:xfrm>
              <a:off x="6414868" y="2883878"/>
              <a:ext cx="1899138" cy="1491174"/>
            </a:xfrm>
            <a:prstGeom prst="rect">
              <a:avLst/>
            </a:prstGeom>
          </p:spPr>
        </p:pic>
      </p:grpSp>
    </p:spTree>
    <p:extLst>
      <p:ext uri="{BB962C8B-B14F-4D97-AF65-F5344CB8AC3E}">
        <p14:creationId xmlns:p14="http://schemas.microsoft.com/office/powerpoint/2010/main" val="6145877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Rectangle 7"/>
          <p:cNvSpPr/>
          <p:nvPr/>
        </p:nvSpPr>
        <p:spPr>
          <a:xfrm>
            <a:off x="184730" y="365209"/>
            <a:ext cx="11460731" cy="646331"/>
          </a:xfrm>
          <a:prstGeom prst="rect">
            <a:avLst/>
          </a:prstGeom>
        </p:spPr>
        <p:txBody>
          <a:bodyPr wrap="square">
            <a:spAutoFit/>
          </a:bodyPr>
          <a:lstStyle/>
          <a:p>
            <a:pPr lvl="0" algn="ctr"/>
            <a:r>
              <a:rPr lang="en-AU" sz="3600" b="1" dirty="0" smtClean="0"/>
              <a:t>Compensation</a:t>
            </a:r>
            <a:endParaRPr lang="en-GB" sz="2800" dirty="0"/>
          </a:p>
        </p:txBody>
      </p:sp>
      <p:sp>
        <p:nvSpPr>
          <p:cNvPr id="9" name="Rectangle 8"/>
          <p:cNvSpPr/>
          <p:nvPr/>
        </p:nvSpPr>
        <p:spPr>
          <a:xfrm>
            <a:off x="336020" y="1577885"/>
            <a:ext cx="11309441" cy="954107"/>
          </a:xfrm>
          <a:prstGeom prst="rect">
            <a:avLst/>
          </a:prstGeom>
        </p:spPr>
        <p:txBody>
          <a:bodyPr wrap="square">
            <a:spAutoFit/>
          </a:bodyPr>
          <a:lstStyle/>
          <a:p>
            <a:pPr algn="ctr"/>
            <a:r>
              <a:rPr lang="en-AU" sz="2800" dirty="0"/>
              <a:t>For this part of the task you </a:t>
            </a:r>
            <a:r>
              <a:rPr lang="en-AU" sz="2800"/>
              <a:t>will </a:t>
            </a:r>
            <a:r>
              <a:rPr lang="en-AU" sz="2800" smtClean="0"/>
              <a:t>earn $0.7</a:t>
            </a:r>
            <a:r>
              <a:rPr lang="en-AU" sz="2800" smtClean="0">
                <a:solidFill>
                  <a:srgbClr val="FF0000"/>
                </a:solidFill>
              </a:rPr>
              <a:t> </a:t>
            </a:r>
            <a:r>
              <a:rPr lang="en-AU" sz="2800" dirty="0"/>
              <a:t>for each instance solved </a:t>
            </a:r>
            <a:r>
              <a:rPr lang="en-AU" sz="2800" dirty="0" smtClean="0"/>
              <a:t>correctly.</a:t>
            </a:r>
          </a:p>
          <a:p>
            <a:pPr algn="ctr"/>
            <a:endParaRPr lang="en-AU" sz="2800" dirty="0"/>
          </a:p>
        </p:txBody>
      </p:sp>
    </p:spTree>
    <p:extLst>
      <p:ext uri="{BB962C8B-B14F-4D97-AF65-F5344CB8AC3E}">
        <p14:creationId xmlns:p14="http://schemas.microsoft.com/office/powerpoint/2010/main" val="12122891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 name="Rectangle 7"/>
          <p:cNvSpPr/>
          <p:nvPr/>
        </p:nvSpPr>
        <p:spPr>
          <a:xfrm>
            <a:off x="184730" y="365209"/>
            <a:ext cx="11460731" cy="646331"/>
          </a:xfrm>
          <a:prstGeom prst="rect">
            <a:avLst/>
          </a:prstGeom>
        </p:spPr>
        <p:txBody>
          <a:bodyPr wrap="square">
            <a:spAutoFit/>
          </a:bodyPr>
          <a:lstStyle/>
          <a:p>
            <a:pPr lvl="0" algn="ctr"/>
            <a:r>
              <a:rPr lang="en-AU" sz="3600" b="1" dirty="0" smtClean="0"/>
              <a:t>Final Remarks</a:t>
            </a:r>
            <a:endParaRPr lang="en-GB" sz="2800" dirty="0"/>
          </a:p>
        </p:txBody>
      </p:sp>
      <p:sp>
        <p:nvSpPr>
          <p:cNvPr id="9" name="Rectangle 8"/>
          <p:cNvSpPr/>
          <p:nvPr/>
        </p:nvSpPr>
        <p:spPr>
          <a:xfrm>
            <a:off x="336020" y="1577885"/>
            <a:ext cx="11309441" cy="4401205"/>
          </a:xfrm>
          <a:prstGeom prst="rect">
            <a:avLst/>
          </a:prstGeom>
        </p:spPr>
        <p:txBody>
          <a:bodyPr wrap="square">
            <a:spAutoFit/>
          </a:bodyPr>
          <a:lstStyle/>
          <a:p>
            <a:pPr algn="ctr"/>
            <a:r>
              <a:rPr lang="en-AU" sz="2800" dirty="0" smtClean="0"/>
              <a:t>You are NOT allowed to use any devices such as</a:t>
            </a:r>
            <a:r>
              <a:rPr lang="en-AU" sz="2800" dirty="0"/>
              <a:t> </a:t>
            </a:r>
            <a:r>
              <a:rPr lang="en-AU" sz="2800" dirty="0" smtClean="0"/>
              <a:t>as mobile phones or calculators. Please turn off your mobile phone now if you haven’t done so.</a:t>
            </a:r>
          </a:p>
          <a:p>
            <a:pPr algn="ctr"/>
            <a:endParaRPr lang="en-AU" sz="2800" dirty="0"/>
          </a:p>
          <a:p>
            <a:pPr algn="ctr"/>
            <a:endParaRPr lang="en-AU" sz="2800" dirty="0" smtClean="0"/>
          </a:p>
          <a:p>
            <a:pPr algn="ctr"/>
            <a:r>
              <a:rPr lang="en-AU" sz="2800" dirty="0" smtClean="0"/>
              <a:t>The use of pen and paper is also NOT allowed.</a:t>
            </a:r>
          </a:p>
          <a:p>
            <a:pPr algn="ctr"/>
            <a:endParaRPr lang="en-AU" sz="2800" dirty="0" smtClean="0"/>
          </a:p>
          <a:p>
            <a:pPr algn="ctr"/>
            <a:endParaRPr lang="en-AU" sz="2800" dirty="0" smtClean="0"/>
          </a:p>
          <a:p>
            <a:pPr algn="ctr"/>
            <a:r>
              <a:rPr lang="en-AU" sz="2800" dirty="0" smtClean="0"/>
              <a:t>Please do not hesitate to ask if you have any questions.</a:t>
            </a:r>
          </a:p>
          <a:p>
            <a:pPr algn="ctr"/>
            <a:endParaRPr lang="en-AU" sz="2800" dirty="0"/>
          </a:p>
          <a:p>
            <a:pPr algn="ctr"/>
            <a:endParaRPr lang="en-GB" sz="2800" dirty="0"/>
          </a:p>
        </p:txBody>
      </p:sp>
    </p:spTree>
    <p:extLst>
      <p:ext uri="{BB962C8B-B14F-4D97-AF65-F5344CB8AC3E}">
        <p14:creationId xmlns:p14="http://schemas.microsoft.com/office/powerpoint/2010/main" val="1878663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9399</TotalTime>
  <Words>610</Words>
  <Application>Microsoft Macintosh PowerPoint</Application>
  <PresentationFormat>Widescreen</PresentationFormat>
  <Paragraphs>51</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ＭＳ 明朝</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36</cp:revision>
  <dcterms:created xsi:type="dcterms:W3CDTF">2017-05-31T05:50:58Z</dcterms:created>
  <dcterms:modified xsi:type="dcterms:W3CDTF">2017-09-03T09:12:56Z</dcterms:modified>
</cp:coreProperties>
</file>